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9" r:id="rId1"/>
  </p:sldMasterIdLst>
  <p:notesMasterIdLst>
    <p:notesMasterId r:id="rId8"/>
  </p:notesMasterIdLst>
  <p:handoutMasterIdLst>
    <p:handoutMasterId r:id="rId9"/>
  </p:handoutMasterIdLst>
  <p:sldIdLst>
    <p:sldId id="256" r:id="rId2"/>
    <p:sldId id="280" r:id="rId3"/>
    <p:sldId id="309" r:id="rId4"/>
    <p:sldId id="310" r:id="rId5"/>
    <p:sldId id="287" r:id="rId6"/>
    <p:sldId id="311" r:id="rId7"/>
  </p:sldIdLst>
  <p:sldSz cx="9144000" cy="6858000" type="screen4x3"/>
  <p:notesSz cx="6797675" cy="9872663"/>
  <p:defaultTextStyle>
    <a:defPPr>
      <a:defRPr lang="de-DE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400" autoAdjust="0"/>
  </p:normalViewPr>
  <p:slideViewPr>
    <p:cSldViewPr>
      <p:cViewPr>
        <p:scale>
          <a:sx n="81" d="100"/>
          <a:sy n="81" d="100"/>
        </p:scale>
        <p:origin x="-1498" y="18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4187"/>
          </a:xfrm>
          <a:prstGeom prst="rect">
            <a:avLst/>
          </a:prstGeom>
        </p:spPr>
        <p:txBody>
          <a:bodyPr vert="horz" lIns="91128" tIns="45564" rIns="91128" bIns="45564" rtlCol="0"/>
          <a:lstStyle>
            <a:lvl1pPr algn="l">
              <a:defRPr sz="1200"/>
            </a:lvl1pPr>
          </a:lstStyle>
          <a:p>
            <a:r>
              <a:rPr lang="de-DE" smtClean="0"/>
              <a:t>Daten zur Armutsgefährdung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4187"/>
          </a:xfrm>
          <a:prstGeom prst="rect">
            <a:avLst/>
          </a:prstGeom>
        </p:spPr>
        <p:txBody>
          <a:bodyPr vert="horz" lIns="91128" tIns="45564" rIns="91128" bIns="45564" rtlCol="0"/>
          <a:lstStyle>
            <a:lvl1pPr algn="r">
              <a:defRPr sz="1200"/>
            </a:lvl1pPr>
          </a:lstStyle>
          <a:p>
            <a:fld id="{F53791C7-EC37-4B3A-8053-0EB4FF4CE66D}" type="datetimeFigureOut">
              <a:rPr lang="de-DE" smtClean="0"/>
              <a:pPr/>
              <a:t>06.04.2016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6898"/>
            <a:ext cx="2946400" cy="494186"/>
          </a:xfrm>
          <a:prstGeom prst="rect">
            <a:avLst/>
          </a:prstGeom>
        </p:spPr>
        <p:txBody>
          <a:bodyPr vert="horz" lIns="91128" tIns="45564" rIns="91128" bIns="45564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9" y="9376898"/>
            <a:ext cx="2946400" cy="494186"/>
          </a:xfrm>
          <a:prstGeom prst="rect">
            <a:avLst/>
          </a:prstGeom>
        </p:spPr>
        <p:txBody>
          <a:bodyPr vert="horz" lIns="91128" tIns="45564" rIns="91128" bIns="45564" rtlCol="0" anchor="b"/>
          <a:lstStyle>
            <a:lvl1pPr algn="r">
              <a:defRPr sz="1200"/>
            </a:lvl1pPr>
          </a:lstStyle>
          <a:p>
            <a:fld id="{7CC84811-71B7-43B6-B5EE-07DD793655A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146341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633"/>
          </a:xfrm>
          <a:prstGeom prst="rect">
            <a:avLst/>
          </a:prstGeom>
        </p:spPr>
        <p:txBody>
          <a:bodyPr vert="horz" lIns="91128" tIns="45564" rIns="91128" bIns="45564" rtlCol="0"/>
          <a:lstStyle>
            <a:lvl1pPr algn="l" defTabSz="9112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Daten zur Armutsgefährdung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128" tIns="45564" rIns="91128" bIns="45564" rtlCol="0"/>
          <a:lstStyle>
            <a:lvl1pPr algn="r" defTabSz="9112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FEC92CB-25A8-42E5-8D4A-D591BB287742}" type="datetimeFigureOut">
              <a:rPr lang="de-DE"/>
              <a:pPr>
                <a:defRPr/>
              </a:pPr>
              <a:t>06.04.2016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8" tIns="45564" rIns="91128" bIns="45564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6"/>
            <a:ext cx="5438140" cy="4442698"/>
          </a:xfrm>
          <a:prstGeom prst="rect">
            <a:avLst/>
          </a:prstGeom>
        </p:spPr>
        <p:txBody>
          <a:bodyPr vert="horz" wrap="square" lIns="91128" tIns="45564" rIns="91128" bIns="4556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377316"/>
            <a:ext cx="2945659" cy="493633"/>
          </a:xfrm>
          <a:prstGeom prst="rect">
            <a:avLst/>
          </a:prstGeom>
        </p:spPr>
        <p:txBody>
          <a:bodyPr vert="horz" lIns="91128" tIns="45564" rIns="91128" bIns="45564" rtlCol="0" anchor="b"/>
          <a:lstStyle>
            <a:lvl1pPr algn="l" defTabSz="9112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128" tIns="45564" rIns="91128" bIns="45564" rtlCol="0" anchor="b"/>
          <a:lstStyle>
            <a:lvl1pPr algn="r" defTabSz="9112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3D7F68B-0C6A-4A72-8E1F-E3BFC543B6D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58302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indent="1588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indent="1588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indent="1588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indent="1588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Schlüsselfaktoren:</a:t>
            </a:r>
            <a:r>
              <a:rPr lang="de-DE" baseline="0" dirty="0" smtClean="0"/>
              <a:t> Bildung, Beschäftigung, Gesundheit, Familien, Soziales, Infrastruktur, Wohnen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Land Steiermark (Geiger/</a:t>
            </a:r>
            <a:r>
              <a:rPr lang="de-DE" dirty="0" err="1" smtClean="0"/>
              <a:t>Paierl</a:t>
            </a:r>
            <a:r>
              <a:rPr lang="de-DE" dirty="0" smtClean="0"/>
              <a:t>), Land-FA</a:t>
            </a:r>
            <a:r>
              <a:rPr lang="de-DE" baseline="0" dirty="0" smtClean="0"/>
              <a:t> 6 (Bildung/Elternbildung), </a:t>
            </a:r>
            <a:r>
              <a:rPr lang="de-DE" dirty="0" smtClean="0"/>
              <a:t>BH </a:t>
            </a:r>
            <a:r>
              <a:rPr lang="de-DE" dirty="0" err="1" smtClean="0"/>
              <a:t>Hartberg</a:t>
            </a:r>
            <a:r>
              <a:rPr lang="de-DE" dirty="0" smtClean="0"/>
              <a:t>, SHV</a:t>
            </a:r>
            <a:r>
              <a:rPr lang="de-DE" baseline="0" dirty="0" smtClean="0"/>
              <a:t> Liezen, Sozialamt Stadt Graz, LGS AMS, Stadt </a:t>
            </a:r>
            <a:r>
              <a:rPr lang="de-DE" baseline="0" dirty="0" err="1" smtClean="0"/>
              <a:t>Kapfenberg</a:t>
            </a:r>
            <a:r>
              <a:rPr lang="de-DE" baseline="0" dirty="0" smtClean="0"/>
              <a:t>, Bürgerbüro; LWK Steiermark (</a:t>
            </a:r>
            <a:r>
              <a:rPr lang="de-DE" baseline="0" dirty="0" err="1" smtClean="0"/>
              <a:t>Rinner</a:t>
            </a:r>
            <a:r>
              <a:rPr lang="de-DE" baseline="0" dirty="0" smtClean="0"/>
              <a:t>/ Büro Präsident), WK </a:t>
            </a:r>
            <a:r>
              <a:rPr lang="de-DE" baseline="0" dirty="0" err="1" smtClean="0"/>
              <a:t>Stmk</a:t>
            </a:r>
            <a:r>
              <a:rPr lang="de-DE" baseline="0" dirty="0" smtClean="0"/>
              <a:t>. (</a:t>
            </a:r>
            <a:r>
              <a:rPr lang="de-DE" baseline="0" dirty="0" err="1" smtClean="0"/>
              <a:t>Herk</a:t>
            </a:r>
            <a:r>
              <a:rPr lang="de-DE" baseline="0" dirty="0" smtClean="0"/>
              <a:t> angefragt/ Lugger Pressesprecher), ÖGB (Schachner + PR), Mietervereinigung </a:t>
            </a:r>
            <a:r>
              <a:rPr lang="de-DE" baseline="0" dirty="0" err="1" smtClean="0"/>
              <a:t>Stmk</a:t>
            </a:r>
            <a:r>
              <a:rPr lang="de-DE" baseline="0" dirty="0" smtClean="0"/>
              <a:t>., Wohnplattform </a:t>
            </a:r>
            <a:r>
              <a:rPr lang="de-DE" baseline="0" dirty="0" err="1" smtClean="0"/>
              <a:t>Stmk</a:t>
            </a:r>
            <a:r>
              <a:rPr lang="de-DE" baseline="0" dirty="0" smtClean="0"/>
              <a:t>., Kinder und Jugendanwältin </a:t>
            </a:r>
            <a:r>
              <a:rPr lang="de-DE" baseline="0" dirty="0" err="1" smtClean="0"/>
              <a:t>Stmk</a:t>
            </a:r>
            <a:r>
              <a:rPr lang="de-DE" baseline="0" dirty="0" smtClean="0"/>
              <a:t>., Caritas Sozialberatung; SchuldnerInnenberatung, Energieagentur Weststeiermark (</a:t>
            </a:r>
            <a:r>
              <a:rPr lang="de-DE" baseline="0" dirty="0" err="1" smtClean="0"/>
              <a:t>Pribas</a:t>
            </a:r>
            <a:r>
              <a:rPr lang="de-DE" baseline="0" dirty="0" smtClean="0"/>
              <a:t>/Kogler), ARIS (alle 3 Regionen) </a:t>
            </a:r>
            <a:endParaRPr lang="de-DE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Daten zur Armutsgefährdung</a:t>
            </a:r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Immer mehr Menschen brauchen Unterstützung, damit sie ihren Lebensbedarf abdecken, beispielsweise die Kosten für Mieten, Energie, Gesundheit, Bildung etc. aufbringen können. </a:t>
            </a:r>
            <a:r>
              <a:rPr lang="de-DE"/>
              <a:t>Vor allem die Zahl der Menschen, die nicht nur zeitweise, sondern langfristig ohne Hilfe „kaum über die Runden kommen“, steigt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err="1" smtClean="0"/>
              <a:t>Snobe</a:t>
            </a:r>
            <a:r>
              <a:rPr lang="de-DE" dirty="0" smtClean="0"/>
              <a:t>: Vorbild Skandinavien – ansetzen bei CSR – dauerhafte/degressive Lohnstützung - Förderkriterien danach ausrichten – </a:t>
            </a:r>
          </a:p>
          <a:p>
            <a:r>
              <a:rPr lang="de-DE" dirty="0" smtClean="0"/>
              <a:t>Verringerung der Ungleichheit ist das wesentliche in der Armutsbekämpfung inklusive der negativen sozialen Folgen: gleiche Chancen, Gleichheit vor dem Gesetz – Fundament der Gesellschaft – verbunden mit dementsprechenden Werten, Menschenbildern, Erwartungen und Normen – auch Partizipation, Zusammenhalt der Gesellschaft</a:t>
            </a:r>
            <a:endParaRPr lang="de-DE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Daten zur Armutsgefährdung</a:t>
            </a:r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baseline="0" dirty="0" smtClean="0"/>
              <a:t>Ganz wesentlich: Beteiligung am Arbeitsmarkt – zentrale Stelle, wo Chancen verteilt werden – </a:t>
            </a:r>
            <a:r>
              <a:rPr lang="de-DE" baseline="0" dirty="0" err="1" smtClean="0"/>
              <a:t>Prekarisierung</a:t>
            </a:r>
            <a:r>
              <a:rPr lang="de-DE" baseline="0" dirty="0" smtClean="0"/>
              <a:t> und Flexibilisierung als Einfallstor der Armut (bei allen Vorteilen der </a:t>
            </a:r>
            <a:r>
              <a:rPr lang="de-DE" baseline="0" dirty="0" err="1" smtClean="0"/>
              <a:t>Felxibilsierung</a:t>
            </a:r>
            <a:r>
              <a:rPr lang="de-DE" baseline="0" dirty="0" smtClean="0"/>
              <a:t>, wenn freiwillig)</a:t>
            </a:r>
            <a:endParaRPr lang="de-DE" dirty="0" smtClean="0"/>
          </a:p>
          <a:p>
            <a:r>
              <a:rPr lang="de-DE" dirty="0" smtClean="0"/>
              <a:t>Flexibilisierung, Liberalisierung, … -&gt; Normalarbeitsverhältnis im Entschwinden? -&gt; im Verhältnis nehmen</a:t>
            </a:r>
            <a:r>
              <a:rPr lang="de-DE" baseline="0" dirty="0" smtClean="0"/>
              <a:t> atypische Verhältnisse zu - 2004 26% - 2011 31% - Folgen !!</a:t>
            </a:r>
          </a:p>
          <a:p>
            <a:r>
              <a:rPr lang="de-DE" baseline="0" dirty="0" smtClean="0"/>
              <a:t>50% der Frauen, 12% der Männer arbeiten Teilzeit -&gt; neue soziale Risiken -&gt; Selbständige, prekär Beschäftigte</a:t>
            </a:r>
            <a:endParaRPr lang="de-DE" dirty="0" smtClean="0"/>
          </a:p>
          <a:p>
            <a:r>
              <a:rPr lang="de-DE" dirty="0" smtClean="0"/>
              <a:t>Langzeitbeschäftigungslosigkeit, Arbeitsmarktferne – Kerngruppe der Armutsgefährdung – regional unterschiedlich – </a:t>
            </a:r>
          </a:p>
          <a:p>
            <a:r>
              <a:rPr lang="de-DE" dirty="0" smtClean="0"/>
              <a:t>Teilzeit und </a:t>
            </a:r>
            <a:r>
              <a:rPr lang="de-DE" dirty="0" err="1" smtClean="0"/>
              <a:t>Werkvertragnehmer</a:t>
            </a:r>
            <a:r>
              <a:rPr lang="de-DE" dirty="0" smtClean="0"/>
              <a:t>, verdoppelt, Leiharbeit vervierfacht</a:t>
            </a:r>
          </a:p>
          <a:p>
            <a:r>
              <a:rPr lang="de-DE" dirty="0" err="1" smtClean="0"/>
              <a:t>Prekariat</a:t>
            </a:r>
            <a:r>
              <a:rPr lang="de-DE" dirty="0" smtClean="0"/>
              <a:t> verunmöglicht längerfristige </a:t>
            </a:r>
            <a:r>
              <a:rPr lang="de-DE" dirty="0" err="1" smtClean="0"/>
              <a:t>Lebensplanun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Daten zur Armutsgefährdung</a:t>
            </a:r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Jugendliche und Kinder als besonders betroffen Gruppe mit langfristigen Folgen – wenn Benachteiligungskette nicht unterbrochen wird -&gt; vererbte Armut - &gt; „SH-Karriere“ -&gt; frühe Interventionen notwendig -&gt; Gesundheit (Übergewichtigkeit, Rauchen, </a:t>
            </a:r>
            <a:r>
              <a:rPr lang="de-DE" dirty="0" err="1" smtClean="0"/>
              <a:t>Teenagerschwangerschaften</a:t>
            </a:r>
            <a:r>
              <a:rPr lang="de-DE" dirty="0" smtClean="0"/>
              <a:t>,</a:t>
            </a:r>
            <a:r>
              <a:rPr lang="de-DE" baseline="0" dirty="0" smtClean="0"/>
              <a:t> Bildung, soziale Beziehungen und Netze, Persönlichkeitsentwicklung, soziales Kapital, Kinder in Armut haben bzw. erwerben oft weniger Ressourcen/Kompetenzen für die Gestaltung ihres späteren Lebens</a:t>
            </a:r>
            <a:endParaRPr lang="de-DE" dirty="0" smtClean="0"/>
          </a:p>
          <a:p>
            <a:r>
              <a:rPr lang="de-DE" dirty="0" err="1" smtClean="0"/>
              <a:t>Enen</a:t>
            </a:r>
            <a:r>
              <a:rPr lang="de-DE" dirty="0" smtClean="0"/>
              <a:t> </a:t>
            </a:r>
            <a:r>
              <a:rPr lang="de-DE" dirty="0" err="1" smtClean="0"/>
              <a:t>Mene</a:t>
            </a:r>
            <a:r>
              <a:rPr lang="de-DE" dirty="0" smtClean="0"/>
              <a:t> </a:t>
            </a:r>
            <a:r>
              <a:rPr lang="de-DE" dirty="0" err="1" smtClean="0"/>
              <a:t>Mu</a:t>
            </a:r>
            <a:r>
              <a:rPr lang="de-DE" baseline="0" dirty="0" smtClean="0"/>
              <a:t> – Lebensbedingungen von VS-Kindern,  High </a:t>
            </a:r>
            <a:r>
              <a:rPr lang="de-DE" baseline="0" dirty="0" err="1" smtClean="0"/>
              <a:t>Scope</a:t>
            </a:r>
            <a:r>
              <a:rPr lang="de-DE" baseline="0" dirty="0" smtClean="0"/>
              <a:t> Perry </a:t>
            </a:r>
            <a:r>
              <a:rPr lang="de-DE" baseline="0" dirty="0" err="1" smtClean="0"/>
              <a:t>Preschool</a:t>
            </a:r>
            <a:r>
              <a:rPr lang="de-DE" baseline="0" dirty="0" smtClean="0"/>
              <a:t> Projekt – frühe Interventionskosten rentieren sich mehrfach/ ersparen später öffentliche Aufwendungen</a:t>
            </a:r>
          </a:p>
          <a:p>
            <a:r>
              <a:rPr lang="de-DE" dirty="0" smtClean="0"/>
              <a:t>Wohnungslosigkeit ist extremste Form der Armut, Mieten haben sich weit über Einkommen entwickelt, in sozial schwächeren Haushalten wird bis zur Hälfte der Einkommen für das Wohnen ausgegeben, 30.000 Wohnbeihilfen</a:t>
            </a:r>
          </a:p>
          <a:p>
            <a:r>
              <a:rPr lang="de-DE" dirty="0" smtClean="0"/>
              <a:t>Wohneinstiegskosten sind viele </a:t>
            </a:r>
            <a:r>
              <a:rPr lang="de-DE" dirty="0" err="1" smtClean="0"/>
              <a:t>unleistbar</a:t>
            </a:r>
            <a:r>
              <a:rPr lang="de-DE" dirty="0" smtClean="0"/>
              <a:t> – </a:t>
            </a:r>
            <a:r>
              <a:rPr lang="de-DE" dirty="0" err="1" smtClean="0"/>
              <a:t>Wohnungslosenhilfe</a:t>
            </a:r>
            <a:r>
              <a:rPr lang="de-DE" dirty="0" smtClean="0"/>
              <a:t> konzentriert in Graz</a:t>
            </a:r>
          </a:p>
          <a:p>
            <a:endParaRPr lang="de-DE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Daten zur Armutsgefährdung</a:t>
            </a:r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Auffangnetz Mindestsicherung: Finanzielle Leistung (ausreichend? – viele Beobachtungen</a:t>
            </a:r>
            <a:r>
              <a:rPr lang="de-DE" baseline="0" dirty="0" smtClean="0"/>
              <a:t> nach nicht) – eher als Akuthilfe -&gt; nicht monetäre Leistungen sind entscheidend für Wiederintegration, selbständige Lebensführung, Perspektivenentwicklung, Selbstwirksamkeit -&gt; Aktivierungsressourcen </a:t>
            </a:r>
            <a:r>
              <a:rPr lang="de-DE" baseline="0" dirty="0" smtClean="0">
                <a:solidFill>
                  <a:srgbClr val="FFFF00"/>
                </a:solidFill>
              </a:rPr>
              <a:t>Bildung, Beschäftigung, Gesundheit – Schlüsselfaktoren</a:t>
            </a:r>
          </a:p>
          <a:p>
            <a:r>
              <a:rPr lang="de-DE" baseline="0" dirty="0" smtClean="0">
                <a:solidFill>
                  <a:srgbClr val="FFFF00"/>
                </a:solidFill>
              </a:rPr>
              <a:t>Fast alle Hilfen sind eher finanziell angelegt !!</a:t>
            </a:r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Daten zur Armutsgefährdung</a:t>
            </a:r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500063" y="642938"/>
            <a:ext cx="1857375" cy="15716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5" name="Picture 2" descr="ifag2k"/>
          <p:cNvPicPr>
            <a:picLocks noChangeAspect="1" noChangeArrowheads="1"/>
          </p:cNvPicPr>
          <p:nvPr userDrawn="1"/>
        </p:nvPicPr>
        <p:blipFill>
          <a:blip r:embed="rId2" cstate="print"/>
          <a:srcRect b="52275"/>
          <a:stretch>
            <a:fillRect/>
          </a:stretch>
        </p:blipFill>
        <p:spPr bwMode="auto">
          <a:xfrm>
            <a:off x="1285875" y="1571625"/>
            <a:ext cx="111283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hteck 5"/>
          <p:cNvSpPr/>
          <p:nvPr userDrawn="1"/>
        </p:nvSpPr>
        <p:spPr>
          <a:xfrm>
            <a:off x="2500313" y="1571625"/>
            <a:ext cx="285750" cy="15001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2500313" y="3286125"/>
            <a:ext cx="285750" cy="9286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8" name="Rechteck 7"/>
          <p:cNvSpPr/>
          <p:nvPr userDrawn="1"/>
        </p:nvSpPr>
        <p:spPr>
          <a:xfrm>
            <a:off x="2500313" y="4429125"/>
            <a:ext cx="285750" cy="7143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9" name="Textfeld 8"/>
          <p:cNvSpPr txBox="1"/>
          <p:nvPr userDrawn="1"/>
        </p:nvSpPr>
        <p:spPr>
          <a:xfrm>
            <a:off x="2857500" y="4357688"/>
            <a:ext cx="5072063" cy="611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Juni </a:t>
            </a:r>
            <a:r>
              <a:rPr lang="de-DE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2010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latin typeface="+mn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786050" y="1571613"/>
            <a:ext cx="6143668" cy="1500198"/>
          </a:xfrm>
        </p:spPr>
        <p:txBody>
          <a:bodyPr>
            <a:noAutofit/>
          </a:bodyPr>
          <a:lstStyle>
            <a:lvl1pPr algn="l">
              <a:defRPr sz="2600" b="1" cap="small" spc="100" baseline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786050" y="3286124"/>
            <a:ext cx="5572164" cy="928694"/>
          </a:xfrm>
        </p:spPr>
        <p:txBody>
          <a:bodyPr>
            <a:normAutofit/>
          </a:bodyPr>
          <a:lstStyle>
            <a:lvl1pPr marL="0" indent="0" algn="l">
              <a:buNone/>
              <a:defRPr sz="2200" b="1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de-DE" dirty="0"/>
          </a:p>
        </p:txBody>
      </p:sp>
      <p:sp>
        <p:nvSpPr>
          <p:cNvPr id="10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de-DE" smtClean="0"/>
              <a:t>Oktober 2009</a:t>
            </a:r>
            <a:endParaRPr lang="de-DE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de-DE"/>
              <a:t>Basisbildung Oberes Murtal</a:t>
            </a:r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7CC8825B-04A7-4ECC-9546-A63AAF0A268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fag2k"/>
          <p:cNvPicPr>
            <a:picLocks noChangeAspect="1" noChangeArrowheads="1"/>
          </p:cNvPicPr>
          <p:nvPr userDrawn="1"/>
        </p:nvPicPr>
        <p:blipFill>
          <a:blip r:embed="rId2" cstate="print"/>
          <a:srcRect b="52275"/>
          <a:stretch>
            <a:fillRect/>
          </a:stretch>
        </p:blipFill>
        <p:spPr bwMode="auto">
          <a:xfrm>
            <a:off x="285750" y="857250"/>
            <a:ext cx="85566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hteck 4"/>
          <p:cNvSpPr/>
          <p:nvPr userDrawn="1"/>
        </p:nvSpPr>
        <p:spPr>
          <a:xfrm>
            <a:off x="1214438" y="857250"/>
            <a:ext cx="214312" cy="22145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1214438" y="3286125"/>
            <a:ext cx="214312" cy="15001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1214438" y="5000625"/>
            <a:ext cx="214312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0166" y="642918"/>
            <a:ext cx="7186634" cy="714380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chemeClr val="accent2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00166" y="1571612"/>
            <a:ext cx="7186634" cy="4554551"/>
          </a:xfrm>
        </p:spPr>
        <p:txBody>
          <a:bodyPr/>
          <a:lstStyle>
            <a:lvl1pPr>
              <a:buClr>
                <a:schemeClr val="accent2"/>
              </a:buClr>
              <a:buSzPct val="110000"/>
              <a:buFont typeface="Webdings" pitchFamily="18" charset="2"/>
              <a:buChar char=""/>
              <a:defRPr sz="2000">
                <a:latin typeface="Arial" pitchFamily="34" charset="0"/>
                <a:cs typeface="Arial" pitchFamily="34" charset="0"/>
              </a:defRPr>
            </a:lvl1pPr>
            <a:lvl2pPr marL="712788" indent="-355600">
              <a:buClr>
                <a:schemeClr val="accent2"/>
              </a:buClr>
              <a:buSzPct val="110000"/>
              <a:buFont typeface="Webdings" pitchFamily="18" charset="2"/>
              <a:buChar char=""/>
              <a:defRPr sz="1800">
                <a:latin typeface="Arial" pitchFamily="34" charset="0"/>
                <a:cs typeface="Arial" pitchFamily="34" charset="0"/>
              </a:defRPr>
            </a:lvl2pPr>
            <a:lvl3pPr marL="895350" indent="-182563">
              <a:buClr>
                <a:schemeClr val="accent2"/>
              </a:buClr>
              <a:buSzPct val="110000"/>
              <a:buFont typeface="Tahoma" pitchFamily="34" charset="0"/>
              <a:buChar char="&gt;"/>
              <a:defRPr sz="1600"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571500" y="635793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de-DE" smtClean="0"/>
              <a:t>Oktober 2009</a:t>
            </a:r>
            <a:endParaRPr lang="de-DE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rgbClr val="89898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de-DE"/>
              <a:t>Basisbildung Oberes Murtal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01D2290-2A0F-4DF9-BD2A-AB5614D1AC9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fag2k"/>
          <p:cNvPicPr>
            <a:picLocks noChangeAspect="1" noChangeArrowheads="1"/>
          </p:cNvPicPr>
          <p:nvPr userDrawn="1"/>
        </p:nvPicPr>
        <p:blipFill>
          <a:blip r:embed="rId2" cstate="print"/>
          <a:srcRect b="52275"/>
          <a:stretch>
            <a:fillRect/>
          </a:stretch>
        </p:blipFill>
        <p:spPr bwMode="auto">
          <a:xfrm>
            <a:off x="357188" y="428625"/>
            <a:ext cx="8556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5852" y="357166"/>
            <a:ext cx="7400948" cy="857256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100"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BBBD5F2-5891-4A8A-B3F9-8F7DF0183D3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8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rgbClr val="898989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0A3720-8664-4750-8201-59CD943D0E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</p:sldLayoutIdLst>
  <p:transition>
    <p:wipe dir="d"/>
  </p:transition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14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5986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58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47664" y="1772816"/>
            <a:ext cx="7596336" cy="3156382"/>
          </a:xfrm>
        </p:spPr>
        <p:txBody>
          <a:bodyPr rtlCol="0"/>
          <a:lstStyle/>
          <a:p>
            <a:r>
              <a:rPr lang="de-DE" sz="4000" dirty="0" smtClean="0"/>
              <a:t>Armut in der Steiermark – eine </a:t>
            </a:r>
            <a:r>
              <a:rPr lang="de-AT" sz="4000" dirty="0" smtClean="0"/>
              <a:t/>
            </a:r>
            <a:br>
              <a:rPr lang="de-AT" sz="4000" dirty="0" smtClean="0"/>
            </a:br>
            <a:r>
              <a:rPr lang="de-DE" sz="4000" dirty="0" smtClean="0"/>
              <a:t>Bestandsaufnahme in unterschiedlichen Bereichen</a:t>
            </a:r>
            <a:br>
              <a:rPr lang="de-DE" sz="4000" dirty="0" smtClean="0"/>
            </a:br>
            <a:endParaRPr lang="de-DE" sz="40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1D2290-2A0F-4DF9-BD2A-AB5614D1AC92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2071670" y="4572008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Peter </a:t>
            </a:r>
            <a:r>
              <a:rPr lang="de-DE" dirty="0" err="1" smtClean="0"/>
              <a:t>Stoppacher</a:t>
            </a:r>
            <a:r>
              <a:rPr lang="de-DE" dirty="0" smtClean="0"/>
              <a:t>, Marina Edler</a:t>
            </a:r>
          </a:p>
          <a:p>
            <a:r>
              <a:rPr lang="de-DE" dirty="0" smtClean="0"/>
              <a:t>April 2016</a:t>
            </a:r>
            <a:endParaRPr lang="de-DE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Calibri" pitchFamily="34" charset="0"/>
              </a:rPr>
              <a:t>Arbeitsschritte und Ziele</a:t>
            </a:r>
            <a:endParaRPr lang="de-DE" dirty="0">
              <a:latin typeface="Calibri" pitchFamily="34" charset="0"/>
            </a:endParaRPr>
          </a:p>
        </p:txBody>
      </p:sp>
      <p:sp>
        <p:nvSpPr>
          <p:cNvPr id="12" name="Inhaltsplatzhalt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Arbeitsschritte:</a:t>
            </a:r>
          </a:p>
          <a:p>
            <a:pPr lvl="1"/>
            <a:r>
              <a:rPr lang="de-DE" dirty="0" smtClean="0"/>
              <a:t>Daten- und Literaturrecherche</a:t>
            </a:r>
          </a:p>
          <a:p>
            <a:pPr lvl="1"/>
            <a:r>
              <a:rPr lang="de-DE" dirty="0" smtClean="0"/>
              <a:t>16 </a:t>
            </a:r>
            <a:r>
              <a:rPr lang="de-DE" dirty="0" err="1" smtClean="0"/>
              <a:t>ExpertInneninterviews</a:t>
            </a:r>
            <a:r>
              <a:rPr lang="de-DE" dirty="0" smtClean="0"/>
              <a:t> – 18 Befragte</a:t>
            </a:r>
          </a:p>
          <a:p>
            <a:pPr lvl="1"/>
            <a:r>
              <a:rPr lang="de-DE" dirty="0" smtClean="0"/>
              <a:t>EDV-gestützte Erhebung bei BH (11) und RGS des AMS (16)</a:t>
            </a:r>
          </a:p>
          <a:p>
            <a:pPr lvl="1"/>
            <a:r>
              <a:rPr lang="de-DE" dirty="0" smtClean="0"/>
              <a:t>4 Fokusgruppen mit 32 </a:t>
            </a:r>
            <a:r>
              <a:rPr lang="de-DE" dirty="0" err="1" smtClean="0"/>
              <a:t>ExpertInnen</a:t>
            </a:r>
            <a:endParaRPr lang="de-DE" dirty="0" smtClean="0"/>
          </a:p>
          <a:p>
            <a:pPr lvl="1"/>
            <a:r>
              <a:rPr lang="de-DE" dirty="0" smtClean="0"/>
              <a:t>4 Fokusgruppen mit ca. 30 Betroffenen</a:t>
            </a:r>
          </a:p>
          <a:p>
            <a:pPr marL="357188" lvl="1" indent="0">
              <a:buNone/>
            </a:pPr>
            <a:endParaRPr lang="de-DE" dirty="0" smtClean="0"/>
          </a:p>
          <a:p>
            <a:pPr lvl="1">
              <a:buNone/>
            </a:pPr>
            <a:endParaRPr lang="de-DE" dirty="0" smtClean="0"/>
          </a:p>
          <a:p>
            <a:r>
              <a:rPr lang="de-DE" dirty="0" smtClean="0"/>
              <a:t>Ziele:</a:t>
            </a:r>
          </a:p>
          <a:p>
            <a:pPr lvl="1"/>
            <a:r>
              <a:rPr lang="de-DE" dirty="0" smtClean="0"/>
              <a:t>Übersicht über wichtige Daten und Handlungsfelder</a:t>
            </a:r>
          </a:p>
          <a:p>
            <a:pPr lvl="1"/>
            <a:r>
              <a:rPr lang="de-DE" dirty="0" smtClean="0"/>
              <a:t>Einbindung breiter Expertisen und Erfahrungen</a:t>
            </a:r>
          </a:p>
          <a:p>
            <a:pPr lvl="1">
              <a:buNone/>
            </a:pPr>
            <a:endParaRPr lang="de-DE" dirty="0" smtClean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BBD5F2-5891-4A8A-B3F9-8F7DF0183D38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0166" y="642918"/>
            <a:ext cx="7186634" cy="857256"/>
          </a:xfrm>
        </p:spPr>
        <p:txBody>
          <a:bodyPr/>
          <a:lstStyle/>
          <a:p>
            <a:r>
              <a:rPr lang="de-DE" dirty="0" smtClean="0"/>
              <a:t>Dauerhaftigkeit der Armutsgefährdung und Perspektiven auf Besserung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00166" y="1571612"/>
            <a:ext cx="7186634" cy="4714908"/>
          </a:xfrm>
        </p:spPr>
        <p:txBody>
          <a:bodyPr/>
          <a:lstStyle/>
          <a:p>
            <a:r>
              <a:rPr lang="de-DE" dirty="0" smtClean="0"/>
              <a:t>Langandauernder Verbleib in Armutsgefährdung - Ausstieg ist schwierig </a:t>
            </a:r>
          </a:p>
          <a:p>
            <a:pPr lvl="1"/>
            <a:r>
              <a:rPr lang="de-DE" dirty="0" smtClean="0"/>
              <a:t>Armut über Generationen – soziale Benachteiligung</a:t>
            </a:r>
          </a:p>
          <a:p>
            <a:pPr lvl="1"/>
            <a:r>
              <a:rPr lang="de-DE" dirty="0" smtClean="0"/>
              <a:t>Armut aufgrund eingeschränkter Beschäftigungsfähigkeit  - Krankheit, Beeinträchtigung, Pension, fehlende Ausbildung oder Sprachkenntnisse</a:t>
            </a:r>
          </a:p>
          <a:p>
            <a:pPr lvl="1"/>
            <a:r>
              <a:rPr lang="de-DE" dirty="0" smtClean="0"/>
              <a:t>„Probleme wachsen über den Kopf“ – ohne Hilfe kaum mehr Rauskommen -&gt; Unterstützungsbedarf</a:t>
            </a:r>
          </a:p>
          <a:p>
            <a:r>
              <a:rPr lang="de-DE" dirty="0" smtClean="0"/>
              <a:t>Kürzere Armutsgefährdung – „Kopf zeitweise unter Wasser“</a:t>
            </a:r>
          </a:p>
          <a:p>
            <a:pPr lvl="1"/>
            <a:r>
              <a:rPr lang="de-DE" dirty="0" smtClean="0"/>
              <a:t>Kritische unerwartete Ereignisse – Krankheit, Scheidung, Arbeitsplatzverlust, Zahlungsschwierigkeiten ..</a:t>
            </a:r>
          </a:p>
          <a:p>
            <a:pPr lvl="1"/>
            <a:r>
              <a:rPr lang="de-DE" dirty="0" smtClean="0"/>
              <a:t>Umbrüche- Übergangszeiten – Wechsel zwischen Ausbildung und Beruf, „Generation Praktika“, eingeschränkte Beschäftigungsmöglichkeiten – Betreuungspflichten, … 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1D2290-2A0F-4DF9-BD2A-AB5614D1AC92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0166" y="642918"/>
            <a:ext cx="7186634" cy="857256"/>
          </a:xfrm>
        </p:spPr>
        <p:txBody>
          <a:bodyPr/>
          <a:lstStyle/>
          <a:p>
            <a:r>
              <a:rPr lang="de-DE" dirty="0" smtClean="0"/>
              <a:t>Entstehungszusammenhänge von Armutsgefährdung - Arbeitsmarkt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00166" y="1571612"/>
            <a:ext cx="7186634" cy="4714908"/>
          </a:xfrm>
        </p:spPr>
        <p:txBody>
          <a:bodyPr/>
          <a:lstStyle/>
          <a:p>
            <a:r>
              <a:rPr lang="de-DE" dirty="0" smtClean="0"/>
              <a:t>Zentrale Rolle des Arbeitsmarktes für Ex- und Inklusion</a:t>
            </a:r>
          </a:p>
          <a:p>
            <a:endParaRPr lang="de-DE" dirty="0" smtClean="0"/>
          </a:p>
          <a:p>
            <a:pPr lvl="1"/>
            <a:r>
              <a:rPr lang="de-DE" dirty="0" smtClean="0"/>
              <a:t>Geringe Erwerbsintensität – Personen mit reduzierter Beschäftigungsfähigkeit – Beeinträchtigungen</a:t>
            </a:r>
          </a:p>
          <a:p>
            <a:pPr lvl="1"/>
            <a:r>
              <a:rPr lang="de-DE" dirty="0" smtClean="0"/>
              <a:t>Prekäre, atypische Beschäftigung – Leiharbeit, instabile Karrieren, neue Selbständige  </a:t>
            </a:r>
          </a:p>
          <a:p>
            <a:pPr lvl="1"/>
            <a:r>
              <a:rPr lang="de-DE" dirty="0" smtClean="0"/>
              <a:t>Arm trotz Erwerbstätigkeit – Niedriglohnbeschäftigung und Teilzeitarbeit, eingeschränkte Arbeitsmöglichkeiten (Betreuungspflichten) </a:t>
            </a:r>
          </a:p>
          <a:p>
            <a:pPr lvl="1"/>
            <a:r>
              <a:rPr lang="de-DE" dirty="0" smtClean="0"/>
              <a:t>Folgen ungenügender Beschäftigung /“weiblicher Erwerbsmuster“) in der Pension </a:t>
            </a:r>
          </a:p>
          <a:p>
            <a:pPr lvl="1"/>
            <a:r>
              <a:rPr lang="de-DE" dirty="0" smtClean="0"/>
              <a:t>Schwerwiegende Arbeitsmarkthürden – langandauernde Arbeitslosigkeit als weitere Hürde</a:t>
            </a:r>
          </a:p>
          <a:p>
            <a:endParaRPr lang="de-DE" dirty="0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1D2290-2A0F-4DF9-BD2A-AB5614D1AC92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0166" y="642918"/>
            <a:ext cx="7186634" cy="857256"/>
          </a:xfrm>
        </p:spPr>
        <p:txBody>
          <a:bodyPr/>
          <a:lstStyle/>
          <a:p>
            <a:r>
              <a:rPr lang="de-DE" dirty="0" smtClean="0"/>
              <a:t>Entstehungszusammenhänge von Armutsgefährdung - Familienstrukturen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00166" y="1571612"/>
            <a:ext cx="7186634" cy="4714908"/>
          </a:xfrm>
        </p:spPr>
        <p:txBody>
          <a:bodyPr/>
          <a:lstStyle/>
          <a:p>
            <a:r>
              <a:rPr lang="de-DE" dirty="0" smtClean="0"/>
              <a:t>schlechte Startbedingungen</a:t>
            </a:r>
          </a:p>
          <a:p>
            <a:pPr lvl="1"/>
            <a:r>
              <a:rPr lang="de-DE" dirty="0" smtClean="0"/>
              <a:t>Folgen für Entwicklung und Bildung der Kinder -&gt; pflegende Kinder </a:t>
            </a:r>
          </a:p>
          <a:p>
            <a:r>
              <a:rPr lang="de-DE" dirty="0" smtClean="0"/>
              <a:t>Bestimmte Familienstrukturen mit Folgen für das Haushaltseinkommen</a:t>
            </a:r>
          </a:p>
          <a:p>
            <a:pPr lvl="1"/>
            <a:r>
              <a:rPr lang="de-DE" dirty="0" smtClean="0"/>
              <a:t>Mehrkinderfamilien mit höhere Ausgaben und eingeschränkter Beschäftigung (Kinder mit Beeinträchtigung, Kleinkinder, pflegebedürftige Eltern)</a:t>
            </a:r>
          </a:p>
          <a:p>
            <a:pPr lvl="1"/>
            <a:r>
              <a:rPr lang="de-DE" dirty="0" smtClean="0"/>
              <a:t>Alleinverdienende bzw. Alleinerziehende mit permanentem „Überlebensstress</a:t>
            </a:r>
          </a:p>
          <a:p>
            <a:pPr lvl="1"/>
            <a:r>
              <a:rPr lang="de-DE" dirty="0" smtClean="0"/>
              <a:t>Alleinlebende mit niedrigem Einkommen ohne „Ausgleich“ in  kritischen Situationen – Nachzahlungen, Wohnungswechsel, Reparaturen, Einkommensausfall (z.B. Selbständige), steigende Kosten  (Gebühren), Aufwendungen für die Gesundheit … </a:t>
            </a:r>
          </a:p>
          <a:p>
            <a:pPr lvl="1"/>
            <a:r>
              <a:rPr lang="de-DE" dirty="0" smtClean="0"/>
              <a:t> Alimentationen und geringes Einkommen</a:t>
            </a:r>
          </a:p>
          <a:p>
            <a:pPr lvl="1"/>
            <a:endParaRPr lang="de-DE" dirty="0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1D2290-2A0F-4DF9-BD2A-AB5614D1AC92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0166" y="642918"/>
            <a:ext cx="7186634" cy="1000132"/>
          </a:xfrm>
        </p:spPr>
        <p:txBody>
          <a:bodyPr/>
          <a:lstStyle/>
          <a:p>
            <a:r>
              <a:rPr lang="de-DE" dirty="0" smtClean="0"/>
              <a:t>Entstehungszusammenhänge von Armutsgefährdung – soziales Netz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00166" y="1571612"/>
            <a:ext cx="7186634" cy="4714908"/>
          </a:xfrm>
        </p:spPr>
        <p:txBody>
          <a:bodyPr/>
          <a:lstStyle/>
          <a:p>
            <a:r>
              <a:rPr lang="de-DE" dirty="0" smtClean="0"/>
              <a:t> Lücken im sozialen Netz </a:t>
            </a:r>
          </a:p>
          <a:p>
            <a:pPr lvl="1"/>
            <a:r>
              <a:rPr lang="de-DE" dirty="0" smtClean="0"/>
              <a:t>Schlechte soziale Absicherung bei geringer Erwerbseinbindung bei kritischen Ereignissen</a:t>
            </a:r>
          </a:p>
          <a:p>
            <a:pPr lvl="1"/>
            <a:endParaRPr lang="de-DE" dirty="0" smtClean="0"/>
          </a:p>
          <a:p>
            <a:r>
              <a:rPr lang="de-DE" dirty="0" smtClean="0"/>
              <a:t>Eingeschränkte Inanspruchnahme der Bedarfsorientierten Mindestsicherung</a:t>
            </a:r>
          </a:p>
          <a:p>
            <a:pPr lvl="1"/>
            <a:r>
              <a:rPr lang="de-DE" dirty="0" smtClean="0"/>
              <a:t>Nutzung, wenn es (fast) „zu spät ist“</a:t>
            </a:r>
          </a:p>
          <a:p>
            <a:pPr lvl="1"/>
            <a:r>
              <a:rPr lang="de-DE" dirty="0" smtClean="0"/>
              <a:t>Angst vor Stigmatisierung – Scham </a:t>
            </a:r>
          </a:p>
          <a:p>
            <a:pPr lvl="1"/>
            <a:r>
              <a:rPr lang="de-DE" dirty="0" smtClean="0"/>
              <a:t>Zugangsbarrieren „Besitz“ (Wohnung, Häuschen, Auto, Sparbuch …)</a:t>
            </a:r>
          </a:p>
          <a:p>
            <a:pPr lvl="1"/>
            <a:r>
              <a:rPr lang="de-DE" dirty="0" smtClean="0"/>
              <a:t>Kaum ein Handlungsspielraum („Notgroschen“) bei unerwarteten Ausgaben – weitere Verschuldung</a:t>
            </a:r>
          </a:p>
          <a:p>
            <a:pPr lvl="1"/>
            <a:r>
              <a:rPr lang="de-DE" dirty="0" smtClean="0"/>
              <a:t>Informationsdefizite </a:t>
            </a:r>
          </a:p>
          <a:p>
            <a:pPr lvl="1"/>
            <a:r>
              <a:rPr lang="de-DE" dirty="0" smtClean="0"/>
              <a:t>fehlende Beratung -&gt; Entwicklung von Perspektiven, Stärkung der eigenen Ressourcen</a:t>
            </a:r>
          </a:p>
          <a:p>
            <a:pPr lvl="1"/>
            <a:endParaRPr lang="de-DE" dirty="0" smtClean="0"/>
          </a:p>
          <a:p>
            <a:pPr lvl="2"/>
            <a:endParaRPr lang="de-DE" dirty="0" smtClean="0"/>
          </a:p>
          <a:p>
            <a:pPr lvl="2">
              <a:buNone/>
            </a:pPr>
            <a:r>
              <a:rPr lang="de-DE" dirty="0" smtClean="0"/>
              <a:t>	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1D2290-2A0F-4DF9-BD2A-AB5614D1AC92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Larissa-Design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898</Words>
  <Application>Microsoft Office PowerPoint</Application>
  <PresentationFormat>Bildschirmpräsentation (4:3)</PresentationFormat>
  <Paragraphs>83</Paragraphs>
  <Slides>6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4_Larissa-Design</vt:lpstr>
      <vt:lpstr>Armut in der Steiermark – eine  Bestandsaufnahme in unterschiedlichen Bereichen </vt:lpstr>
      <vt:lpstr>Arbeitsschritte und Ziele</vt:lpstr>
      <vt:lpstr>Dauerhaftigkeit der Armutsgefährdung und Perspektiven auf Besserung</vt:lpstr>
      <vt:lpstr>Entstehungszusammenhänge von Armutsgefährdung - Arbeitsmarkt</vt:lpstr>
      <vt:lpstr>Entstehungszusammenhänge von Armutsgefährdung - Familienstrukturen</vt:lpstr>
      <vt:lpstr>Entstehungszusammenhänge von Armutsgefährdung – soziales Netz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s.paierl</dc:creator>
  <cp:lastModifiedBy>Theresia Metzenrath</cp:lastModifiedBy>
  <cp:revision>244</cp:revision>
  <cp:lastPrinted>2016-04-06T07:15:03Z</cp:lastPrinted>
  <dcterms:created xsi:type="dcterms:W3CDTF">2009-04-09T11:14:08Z</dcterms:created>
  <dcterms:modified xsi:type="dcterms:W3CDTF">2016-04-06T07:19:49Z</dcterms:modified>
</cp:coreProperties>
</file>